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7E3D-AE52-4C13-A65D-CB00A29A5C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3036-DDDC-4621-BB76-F07188F3B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7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7E3D-AE52-4C13-A65D-CB00A29A5C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3036-DDDC-4621-BB76-F07188F3B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9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7E3D-AE52-4C13-A65D-CB00A29A5C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3036-DDDC-4621-BB76-F07188F3B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9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7E3D-AE52-4C13-A65D-CB00A29A5C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3036-DDDC-4621-BB76-F07188F3B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8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7E3D-AE52-4C13-A65D-CB00A29A5C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3036-DDDC-4621-BB76-F07188F3B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7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7E3D-AE52-4C13-A65D-CB00A29A5C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3036-DDDC-4621-BB76-F07188F3B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3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7E3D-AE52-4C13-A65D-CB00A29A5C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3036-DDDC-4621-BB76-F07188F3B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8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7E3D-AE52-4C13-A65D-CB00A29A5C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3036-DDDC-4621-BB76-F07188F3B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7E3D-AE52-4C13-A65D-CB00A29A5C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3036-DDDC-4621-BB76-F07188F3B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9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7E3D-AE52-4C13-A65D-CB00A29A5C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3036-DDDC-4621-BB76-F07188F3B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4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7E3D-AE52-4C13-A65D-CB00A29A5C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3036-DDDC-4621-BB76-F07188F3B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7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67E3D-AE52-4C13-A65D-CB00A29A5C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3036-DDDC-4621-BB76-F07188F3B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2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870" y="141668"/>
            <a:ext cx="9144000" cy="1616769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Дэниел</a:t>
            </a:r>
            <a:r>
              <a:rPr lang="ru-RU" sz="7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Киз</a:t>
            </a:r>
            <a:endParaRPr lang="ru-RU" sz="7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5622" y="1758437"/>
            <a:ext cx="6593984" cy="10601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Писатель объединивший поколения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1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6714" y="149903"/>
            <a:ext cx="479685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Bookman Old Style" panose="02050604050505020204" pitchFamily="18" charset="0"/>
              </a:rPr>
              <a:t>Удивительно, как люди высоких моральных принципов и столь же высокой чувствительности, никогда не позволяющие себе воспользоваться преимуществом над человеком, рожденным без рук, ног или глаз, как они легко и бездумно потешаются над человеком, рожденным без разума</a:t>
            </a:r>
            <a:r>
              <a:rPr lang="ru-RU" sz="2000" i="1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                                        </a:t>
            </a:r>
            <a:r>
              <a:rPr lang="ru-RU" sz="2400" b="1" i="1" dirty="0" err="1" smtClean="0">
                <a:latin typeface="Bookman Old Style" panose="02050604050505020204" pitchFamily="18" charset="0"/>
              </a:rPr>
              <a:t>Дэниел</a:t>
            </a:r>
            <a:r>
              <a:rPr lang="ru-RU" sz="24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latin typeface="Bookman Old Style" panose="02050604050505020204" pitchFamily="18" charset="0"/>
              </a:rPr>
              <a:t>Киз</a:t>
            </a:r>
            <a:r>
              <a:rPr lang="ru-RU" sz="2400" b="1" i="1" dirty="0" smtClean="0">
                <a:latin typeface="Bookman Old Style" panose="02050604050505020204" pitchFamily="18" charset="0"/>
              </a:rPr>
              <a:t> «Цветы для </a:t>
            </a:r>
            <a:r>
              <a:rPr lang="ru-RU" sz="2400" b="1" i="1" dirty="0" err="1" smtClean="0">
                <a:latin typeface="Bookman Old Style" panose="02050604050505020204" pitchFamily="18" charset="0"/>
              </a:rPr>
              <a:t>Элджернона</a:t>
            </a:r>
            <a:r>
              <a:rPr lang="ru-RU" sz="2400" b="1" i="1" dirty="0" smtClean="0">
                <a:latin typeface="Bookman Old Style" panose="02050604050505020204" pitchFamily="18" charset="0"/>
              </a:rPr>
              <a:t>»</a:t>
            </a:r>
            <a:endParaRPr lang="ru-RU" sz="2400" b="1" i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9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2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4" y="327701"/>
            <a:ext cx="3790639" cy="5660687"/>
          </a:xfrm>
          <a:prstGeom prst="rect">
            <a:avLst/>
          </a:prstGeom>
          <a:effectLst>
            <a:outerShdw blurRad="723900" dist="457200" dir="5400000" sx="114000" sy="114000" algn="ctr" rotWithShape="0">
              <a:srgbClr val="000000">
                <a:alpha val="78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56223" y="327701"/>
            <a:ext cx="4586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Bookman Old Style" panose="02050604050505020204" pitchFamily="18" charset="0"/>
              </a:rPr>
              <a:t>Дэниел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Киз</a:t>
            </a:r>
            <a:r>
              <a:rPr lang="ru-RU" sz="2400" dirty="0" smtClean="0">
                <a:latin typeface="Bookman Old Style" panose="02050604050505020204" pitchFamily="18" charset="0"/>
              </a:rPr>
              <a:t> - Американский </a:t>
            </a:r>
            <a:r>
              <a:rPr lang="ru-RU" sz="2400" dirty="0">
                <a:latin typeface="Bookman Old Style" panose="02050604050505020204" pitchFamily="18" charset="0"/>
              </a:rPr>
              <a:t>писатель и ученый-филолог, автор десяти романов и нескольких десятков </a:t>
            </a:r>
            <a:r>
              <a:rPr lang="ru-RU" sz="2400" dirty="0" smtClean="0">
                <a:latin typeface="Bookman Old Style" panose="02050604050505020204" pitchFamily="18" charset="0"/>
              </a:rPr>
              <a:t>рассказов. </a:t>
            </a:r>
            <a:r>
              <a:rPr lang="ru-RU" sz="2400" dirty="0">
                <a:latin typeface="Bookman Old Style" panose="02050604050505020204" pitchFamily="18" charset="0"/>
              </a:rPr>
              <a:t>Ранние рассказы писатель издавал под псевдонимами «Крис </a:t>
            </a:r>
            <a:r>
              <a:rPr lang="ru-RU" sz="2400" dirty="0" err="1">
                <a:latin typeface="Bookman Old Style" panose="02050604050505020204" pitchFamily="18" charset="0"/>
              </a:rPr>
              <a:t>Дэниел</a:t>
            </a:r>
            <a:r>
              <a:rPr lang="ru-RU" sz="2400" dirty="0">
                <a:latin typeface="Bookman Old Style" panose="02050604050505020204" pitchFamily="18" charset="0"/>
              </a:rPr>
              <a:t>» (</a:t>
            </a:r>
            <a:r>
              <a:rPr lang="ru-RU" sz="2400" dirty="0" err="1">
                <a:latin typeface="Bookman Old Style" panose="02050604050505020204" pitchFamily="18" charset="0"/>
              </a:rPr>
              <a:t>Kris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Daniel</a:t>
            </a:r>
            <a:r>
              <a:rPr lang="ru-RU" sz="2400" dirty="0">
                <a:latin typeface="Bookman Old Style" panose="02050604050505020204" pitchFamily="18" charset="0"/>
              </a:rPr>
              <a:t>), «Э. Д. </a:t>
            </a:r>
            <a:r>
              <a:rPr lang="ru-RU" sz="2400" dirty="0" err="1">
                <a:latin typeface="Bookman Old Style" panose="02050604050505020204" pitchFamily="18" charset="0"/>
              </a:rPr>
              <a:t>Лок</a:t>
            </a:r>
            <a:r>
              <a:rPr lang="ru-RU" sz="2400" dirty="0">
                <a:latin typeface="Bookman Old Style" panose="02050604050505020204" pitchFamily="18" charset="0"/>
              </a:rPr>
              <a:t>» (A. D. </a:t>
            </a:r>
            <a:r>
              <a:rPr lang="ru-RU" sz="2400" dirty="0" err="1">
                <a:latin typeface="Bookman Old Style" panose="02050604050505020204" pitchFamily="18" charset="0"/>
              </a:rPr>
              <a:t>Locke</a:t>
            </a:r>
            <a:r>
              <a:rPr lang="ru-RU" sz="2400" dirty="0">
                <a:latin typeface="Bookman Old Style" panose="02050604050505020204" pitchFamily="18" charset="0"/>
              </a:rPr>
              <a:t>) и «Доминик Георг» (</a:t>
            </a:r>
            <a:r>
              <a:rPr lang="ru-RU" sz="2400" dirty="0" err="1">
                <a:latin typeface="Bookman Old Style" panose="02050604050505020204" pitchFamily="18" charset="0"/>
              </a:rPr>
              <a:t>Dominik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Georg</a:t>
            </a:r>
            <a:r>
              <a:rPr lang="ru-RU" sz="2400" dirty="0">
                <a:latin typeface="Bookman Old Style" panose="02050604050505020204" pitchFamily="18" charset="0"/>
              </a:rPr>
              <a:t>). </a:t>
            </a:r>
            <a:r>
              <a:rPr lang="ru-RU" sz="2400" dirty="0" smtClean="0">
                <a:latin typeface="Bookman Old Style" panose="02050604050505020204" pitchFamily="18" charset="0"/>
              </a:rPr>
              <a:t/>
            </a:r>
            <a:br>
              <a:rPr lang="ru-RU" sz="2400" dirty="0" smtClean="0">
                <a:latin typeface="Bookman Old Style" panose="020506040505050202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7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075" y="1199212"/>
            <a:ext cx="92939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err="1" smtClean="0">
                <a:latin typeface="Bookman Old Style" panose="02050604050505020204" pitchFamily="18" charset="0"/>
              </a:rPr>
              <a:t>Дэниел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Киз</a:t>
            </a:r>
            <a:r>
              <a:rPr lang="ru-RU" sz="2000" dirty="0">
                <a:latin typeface="Bookman Old Style" panose="02050604050505020204" pitchFamily="18" charset="0"/>
              </a:rPr>
              <a:t> — единственный автор, который сумел получить две самых престижных в англоязычной научной фантастике награды за два произведения с одним и тем же названием. В 1960 году премии «Хьюго» был удостоен рассказ «Цветы для </a:t>
            </a:r>
            <a:r>
              <a:rPr lang="ru-RU" sz="2000" dirty="0" err="1">
                <a:latin typeface="Bookman Old Style" panose="02050604050505020204" pitchFamily="18" charset="0"/>
              </a:rPr>
              <a:t>Элджернона</a:t>
            </a:r>
            <a:r>
              <a:rPr lang="ru-RU" sz="2000" dirty="0">
                <a:latin typeface="Bookman Old Style" panose="02050604050505020204" pitchFamily="18" charset="0"/>
              </a:rPr>
              <a:t>», а в 1966-м премию «</a:t>
            </a:r>
            <a:r>
              <a:rPr lang="ru-RU" sz="2000" dirty="0" err="1">
                <a:latin typeface="Bookman Old Style" panose="02050604050505020204" pitchFamily="18" charset="0"/>
              </a:rPr>
              <a:t>Небьюла</a:t>
            </a:r>
            <a:r>
              <a:rPr lang="ru-RU" sz="2000" dirty="0">
                <a:latin typeface="Bookman Old Style" panose="02050604050505020204" pitchFamily="18" charset="0"/>
              </a:rPr>
              <a:t>» получил одноимённый роман, написанный на его основе. - Первая публикация </a:t>
            </a:r>
            <a:r>
              <a:rPr lang="ru-RU" sz="2000" dirty="0" err="1">
                <a:latin typeface="Bookman Old Style" panose="02050604050505020204" pitchFamily="18" charset="0"/>
              </a:rPr>
              <a:t>Дэниела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Киза</a:t>
            </a:r>
            <a:r>
              <a:rPr lang="ru-RU" sz="2000" dirty="0">
                <a:latin typeface="Bookman Old Style" panose="02050604050505020204" pitchFamily="18" charset="0"/>
              </a:rPr>
              <a:t> на русском языке состоялась в 1967 году. В десятый том «Библиотеки современной фантастики», выпускавшейся издательством «Молодая гвардия» в СССР с 1965 по 1973 год, вошёл рассказ </a:t>
            </a:r>
            <a:r>
              <a:rPr lang="ru-RU" sz="2000" dirty="0" err="1">
                <a:latin typeface="Bookman Old Style" panose="02050604050505020204" pitchFamily="18" charset="0"/>
              </a:rPr>
              <a:t>Киза</a:t>
            </a:r>
            <a:r>
              <a:rPr lang="ru-RU" sz="2000" dirty="0">
                <a:latin typeface="Bookman Old Style" panose="02050604050505020204" pitchFamily="18" charset="0"/>
              </a:rPr>
              <a:t> «Цветы для </a:t>
            </a:r>
            <a:r>
              <a:rPr lang="ru-RU" sz="2000" dirty="0" err="1">
                <a:latin typeface="Bookman Old Style" panose="02050604050505020204" pitchFamily="18" charset="0"/>
              </a:rPr>
              <a:t>Элджернона</a:t>
            </a:r>
            <a:r>
              <a:rPr lang="ru-RU" sz="2000" dirty="0">
                <a:latin typeface="Bookman Old Style" panose="02050604050505020204" pitchFamily="18" charset="0"/>
              </a:rPr>
              <a:t>». - В 1968 году режиссер Ральф </a:t>
            </a:r>
            <a:r>
              <a:rPr lang="ru-RU" sz="2000" dirty="0" err="1">
                <a:latin typeface="Bookman Old Style" panose="02050604050505020204" pitchFamily="18" charset="0"/>
              </a:rPr>
              <a:t>Нелсон</a:t>
            </a:r>
            <a:r>
              <a:rPr lang="ru-RU" sz="2000" dirty="0">
                <a:latin typeface="Bookman Old Style" panose="02050604050505020204" pitchFamily="18" charset="0"/>
              </a:rPr>
              <a:t> снял по роману "Цветы для </a:t>
            </a:r>
            <a:r>
              <a:rPr lang="ru-RU" sz="2000" dirty="0" err="1">
                <a:latin typeface="Bookman Old Style" panose="02050604050505020204" pitchFamily="18" charset="0"/>
              </a:rPr>
              <a:t>Элджернона</a:t>
            </a:r>
            <a:r>
              <a:rPr lang="ru-RU" sz="2000" dirty="0">
                <a:latin typeface="Bookman Old Style" panose="02050604050505020204" pitchFamily="18" charset="0"/>
              </a:rPr>
              <a:t>" довольно успешный фильм "Чарли". За роль Чарли Гордона актер Клифф </a:t>
            </a:r>
            <a:r>
              <a:rPr lang="ru-RU" sz="2000" dirty="0" err="1">
                <a:latin typeface="Bookman Old Style" panose="02050604050505020204" pitchFamily="18" charset="0"/>
              </a:rPr>
              <a:t>Робертсон</a:t>
            </a:r>
            <a:r>
              <a:rPr lang="ru-RU" sz="2000" dirty="0">
                <a:latin typeface="Bookman Old Style" panose="02050604050505020204" pitchFamily="18" charset="0"/>
              </a:rPr>
              <a:t> получил премию "Оскар" - «Цветы для </a:t>
            </a:r>
            <a:r>
              <a:rPr lang="ru-RU" sz="2000" dirty="0" err="1">
                <a:latin typeface="Bookman Old Style" panose="02050604050505020204" pitchFamily="18" charset="0"/>
              </a:rPr>
              <a:t>Элджернона</a:t>
            </a:r>
            <a:r>
              <a:rPr lang="ru-RU" sz="2000" dirty="0">
                <a:latin typeface="Bookman Old Style" panose="02050604050505020204" pitchFamily="18" charset="0"/>
              </a:rPr>
              <a:t>» на сегодняшний день изданы в 30 с лишним странах мира, а в США роман входит в программу обязательного чтения для средней школы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52864" y="329783"/>
            <a:ext cx="560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Bookman Old Style" panose="02050604050505020204" pitchFamily="18" charset="0"/>
              </a:rPr>
              <a:t>Интересные факты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8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479" y="674557"/>
            <a:ext cx="107629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man Old Style" panose="02050604050505020204" pitchFamily="18" charset="0"/>
              </a:rPr>
              <a:t>Романы</a:t>
            </a:r>
            <a:r>
              <a:rPr lang="ru-RU" sz="2000" b="1" dirty="0">
                <a:latin typeface="Bookman Old Style" panose="02050604050505020204" pitchFamily="18" charset="0"/>
              </a:rPr>
              <a:t>:</a:t>
            </a:r>
          </a:p>
          <a:p>
            <a:r>
              <a:rPr lang="en-US" i="1" dirty="0">
                <a:latin typeface="Copperplate Gothic Bold" panose="020E0705020206020404" pitchFamily="34" charset="0"/>
              </a:rPr>
              <a:t>Flowers for Algernon</a:t>
            </a:r>
            <a:r>
              <a:rPr lang="en-US" dirty="0">
                <a:latin typeface="Copperplate Gothic Bold" panose="020E0705020206020404" pitchFamily="34" charset="0"/>
              </a:rPr>
              <a:t> (1966) / </a:t>
            </a:r>
            <a:r>
              <a:rPr lang="en-US" dirty="0">
                <a:latin typeface="Bookman Old Style" panose="02050604050505020204" pitchFamily="18" charset="0"/>
              </a:rPr>
              <a:t>«</a:t>
            </a:r>
            <a:r>
              <a:rPr lang="ru-RU" dirty="0">
                <a:latin typeface="Bookman Old Style" panose="02050604050505020204" pitchFamily="18" charset="0"/>
              </a:rPr>
              <a:t>Цветы для </a:t>
            </a:r>
            <a:r>
              <a:rPr lang="ru-RU" dirty="0" err="1">
                <a:latin typeface="Bookman Old Style" panose="02050604050505020204" pitchFamily="18" charset="0"/>
              </a:rPr>
              <a:t>Элджернона</a:t>
            </a:r>
            <a:r>
              <a:rPr lang="ru-RU" dirty="0">
                <a:latin typeface="Bookman Old Style" panose="02050604050505020204" pitchFamily="18" charset="0"/>
              </a:rPr>
              <a:t>» (пер. с англ. С. </a:t>
            </a:r>
            <a:r>
              <a:rPr lang="ru-RU" dirty="0" err="1">
                <a:latin typeface="Bookman Old Style" panose="02050604050505020204" pitchFamily="18" charset="0"/>
              </a:rPr>
              <a:t>Шарова</a:t>
            </a:r>
            <a:r>
              <a:rPr lang="ru-RU" dirty="0">
                <a:latin typeface="Bookman Old Style" panose="02050604050505020204" pitchFamily="18" charset="0"/>
              </a:rPr>
              <a:t>)</a:t>
            </a:r>
          </a:p>
          <a:p>
            <a:r>
              <a:rPr lang="en-US" i="1" dirty="0">
                <a:latin typeface="Copperplate Gothic Bold" panose="020E0705020206020404" pitchFamily="34" charset="0"/>
              </a:rPr>
              <a:t>The Touch</a:t>
            </a:r>
            <a:r>
              <a:rPr lang="en-US" dirty="0">
                <a:latin typeface="Copperplate Gothic Bold" panose="020E0705020206020404" pitchFamily="34" charset="0"/>
              </a:rPr>
              <a:t> (1968) / </a:t>
            </a:r>
            <a:r>
              <a:rPr lang="en-US" dirty="0">
                <a:latin typeface="Bookman Old Style" panose="02050604050505020204" pitchFamily="18" charset="0"/>
              </a:rPr>
              <a:t>«</a:t>
            </a:r>
            <a:r>
              <a:rPr lang="ru-RU" dirty="0">
                <a:latin typeface="Bookman Old Style" panose="02050604050505020204" pitchFamily="18" charset="0"/>
              </a:rPr>
              <a:t>Прикосновение»</a:t>
            </a:r>
          </a:p>
          <a:p>
            <a:r>
              <a:rPr lang="en-US" i="1" dirty="0">
                <a:latin typeface="Copperplate Gothic Bold" panose="020E0705020206020404" pitchFamily="34" charset="0"/>
              </a:rPr>
              <a:t>The Fifth Sally</a:t>
            </a:r>
            <a:r>
              <a:rPr lang="en-US" dirty="0">
                <a:latin typeface="Copperplate Gothic Bold" panose="020E0705020206020404" pitchFamily="34" charset="0"/>
              </a:rPr>
              <a:t> (1980) / </a:t>
            </a:r>
            <a:r>
              <a:rPr lang="en-US" dirty="0">
                <a:latin typeface="Bookman Old Style" panose="02050604050505020204" pitchFamily="18" charset="0"/>
              </a:rPr>
              <a:t>«</a:t>
            </a:r>
            <a:r>
              <a:rPr lang="ru-RU" dirty="0">
                <a:latin typeface="Bookman Old Style" panose="02050604050505020204" pitchFamily="18" charset="0"/>
              </a:rPr>
              <a:t>Пятая Салли»</a:t>
            </a:r>
          </a:p>
          <a:p>
            <a:r>
              <a:rPr lang="en-US" i="1" dirty="0">
                <a:latin typeface="Copperplate Gothic Bold" panose="020E0705020206020404" pitchFamily="34" charset="0"/>
              </a:rPr>
              <a:t>The Minds of Billy Milligan</a:t>
            </a:r>
            <a:r>
              <a:rPr lang="en-US" dirty="0">
                <a:latin typeface="Copperplate Gothic Bold" panose="020E0705020206020404" pitchFamily="34" charset="0"/>
              </a:rPr>
              <a:t> (1982) </a:t>
            </a:r>
            <a:r>
              <a:rPr lang="en-US" dirty="0" smtClean="0">
                <a:latin typeface="Copperplate Gothic Bold" panose="020E0705020206020404" pitchFamily="34" charset="0"/>
              </a:rPr>
              <a:t>/</a:t>
            </a:r>
            <a:r>
              <a:rPr lang="ru-RU" dirty="0" smtClean="0"/>
              <a:t> </a:t>
            </a:r>
            <a:r>
              <a:rPr lang="ru-RU" dirty="0">
                <a:latin typeface="Bookman Old Style" panose="02050604050505020204" pitchFamily="18" charset="0"/>
              </a:rPr>
              <a:t>«Таинственная история Билли </a:t>
            </a:r>
            <a:r>
              <a:rPr lang="ru-RU" dirty="0" err="1">
                <a:latin typeface="Bookman Old Style" panose="02050604050505020204" pitchFamily="18" charset="0"/>
              </a:rPr>
              <a:t>Миллигана</a:t>
            </a:r>
            <a:r>
              <a:rPr lang="ru-RU" dirty="0">
                <a:latin typeface="Bookman Old Style" panose="02050604050505020204" pitchFamily="18" charset="0"/>
              </a:rPr>
              <a:t>» (пер. с англ. Ю. Фёдоровой, 2010)</a:t>
            </a:r>
          </a:p>
          <a:p>
            <a:r>
              <a:rPr lang="en-US" i="1" dirty="0">
                <a:latin typeface="Copperplate Gothic Bold" panose="020E0705020206020404" pitchFamily="34" charset="0"/>
              </a:rPr>
              <a:t>The Milligan Wars</a:t>
            </a:r>
            <a:r>
              <a:rPr lang="en-US" dirty="0">
                <a:latin typeface="Copperplate Gothic Bold" panose="020E0705020206020404" pitchFamily="34" charset="0"/>
              </a:rPr>
              <a:t> (1986) / </a:t>
            </a:r>
            <a:r>
              <a:rPr lang="en-US" dirty="0">
                <a:latin typeface="Bookman Old Style" panose="02050604050505020204" pitchFamily="18" charset="0"/>
              </a:rPr>
              <a:t>«</a:t>
            </a:r>
            <a:r>
              <a:rPr lang="ru-RU" dirty="0">
                <a:latin typeface="Bookman Old Style" panose="02050604050505020204" pitchFamily="18" charset="0"/>
              </a:rPr>
              <a:t>Войны </a:t>
            </a:r>
            <a:r>
              <a:rPr lang="ru-RU" dirty="0" err="1">
                <a:latin typeface="Bookman Old Style" panose="02050604050505020204" pitchFamily="18" charset="0"/>
              </a:rPr>
              <a:t>Миллигана</a:t>
            </a:r>
            <a:r>
              <a:rPr lang="ru-RU" dirty="0">
                <a:latin typeface="Bookman Old Style" panose="02050604050505020204" pitchFamily="18" charset="0"/>
              </a:rPr>
              <a:t>»</a:t>
            </a:r>
          </a:p>
          <a:p>
            <a:r>
              <a:rPr lang="en-US" i="1" dirty="0">
                <a:latin typeface="Copperplate Gothic Bold" panose="020E0705020206020404" pitchFamily="34" charset="0"/>
              </a:rPr>
              <a:t>Until Death</a:t>
            </a:r>
            <a:r>
              <a:rPr lang="en-US" dirty="0">
                <a:latin typeface="Copperplate Gothic Bold" panose="020E0705020206020404" pitchFamily="34" charset="0"/>
              </a:rPr>
              <a:t> (1998) / </a:t>
            </a:r>
            <a:r>
              <a:rPr lang="en-US" dirty="0">
                <a:latin typeface="Bookman Old Style" panose="02050604050505020204" pitchFamily="18" charset="0"/>
              </a:rPr>
              <a:t>«</a:t>
            </a:r>
            <a:r>
              <a:rPr lang="ru-RU" dirty="0">
                <a:latin typeface="Bookman Old Style" panose="02050604050505020204" pitchFamily="18" charset="0"/>
              </a:rPr>
              <a:t>До самой смерти</a:t>
            </a:r>
            <a:r>
              <a:rPr lang="ru-RU" dirty="0" smtClean="0">
                <a:latin typeface="Bookman Old Style" panose="02050604050505020204" pitchFamily="18" charset="0"/>
              </a:rPr>
              <a:t>»</a:t>
            </a:r>
          </a:p>
          <a:p>
            <a:endParaRPr lang="ru-RU" dirty="0"/>
          </a:p>
          <a:p>
            <a:r>
              <a:rPr lang="ru-RU" b="1" dirty="0">
                <a:latin typeface="Bookman Old Style" panose="02050604050505020204" pitchFamily="18" charset="0"/>
              </a:rPr>
              <a:t>Сборник рассказов:</a:t>
            </a:r>
          </a:p>
          <a:p>
            <a:r>
              <a:rPr lang="en-US" i="1" dirty="0">
                <a:latin typeface="Copperplate Gothic Bold" panose="020E0705020206020404" pitchFamily="34" charset="0"/>
              </a:rPr>
              <a:t>Daniel Keyes Collected Stories</a:t>
            </a:r>
            <a:r>
              <a:rPr lang="en-US" dirty="0">
                <a:latin typeface="Copperplate Gothic Bold" panose="020E0705020206020404" pitchFamily="34" charset="0"/>
              </a:rPr>
              <a:t> (1993</a:t>
            </a:r>
            <a:r>
              <a:rPr lang="en-US" dirty="0" smtClean="0">
                <a:latin typeface="Copperplate Gothic Bold" panose="020E0705020206020404" pitchFamily="34" charset="0"/>
              </a:rPr>
              <a:t>)</a:t>
            </a:r>
            <a:endParaRPr lang="ru-RU" dirty="0" smtClean="0"/>
          </a:p>
          <a:p>
            <a:endParaRPr lang="en-US" dirty="0">
              <a:latin typeface="Copperplate Gothic Bold" panose="020E0705020206020404" pitchFamily="34" charset="0"/>
            </a:endParaRPr>
          </a:p>
          <a:p>
            <a:r>
              <a:rPr lang="ru-RU" b="1" dirty="0">
                <a:latin typeface="Bookman Old Style" panose="02050604050505020204" pitchFamily="18" charset="0"/>
              </a:rPr>
              <a:t>Документальная проза:</a:t>
            </a:r>
          </a:p>
          <a:p>
            <a:r>
              <a:rPr lang="en-US" i="1" dirty="0">
                <a:latin typeface="Copperplate Gothic Bold" panose="020E0705020206020404" pitchFamily="34" charset="0"/>
              </a:rPr>
              <a:t>Unveiling Claudia</a:t>
            </a:r>
            <a:r>
              <a:rPr lang="en-US" dirty="0">
                <a:latin typeface="Copperplate Gothic Bold" panose="020E0705020206020404" pitchFamily="34" charset="0"/>
              </a:rPr>
              <a:t> (1986)</a:t>
            </a:r>
          </a:p>
          <a:p>
            <a:r>
              <a:rPr lang="en-US" i="1" dirty="0">
                <a:latin typeface="Copperplate Gothic Bold" panose="020E0705020206020404" pitchFamily="34" charset="0"/>
              </a:rPr>
              <a:t>Algernon, Charlie and I: A Writer’s Journey</a:t>
            </a:r>
            <a:r>
              <a:rPr lang="en-US" dirty="0">
                <a:latin typeface="Copperplate Gothic Bold" panose="020E0705020206020404" pitchFamily="34" charset="0"/>
              </a:rPr>
              <a:t> (2000)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9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09" y="526685"/>
            <a:ext cx="3020794" cy="4723423"/>
          </a:xfrm>
          <a:prstGeom prst="rect">
            <a:avLst/>
          </a:prstGeom>
          <a:effectLst>
            <a:outerShdw blurRad="520700" dist="6350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35" y="2465882"/>
            <a:ext cx="2812455" cy="4392118"/>
          </a:xfrm>
          <a:prstGeom prst="rect">
            <a:avLst/>
          </a:prstGeom>
          <a:effectLst>
            <a:outerShdw blurRad="355600" dist="5207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04" y="207183"/>
            <a:ext cx="2677812" cy="4090285"/>
          </a:xfrm>
          <a:prstGeom prst="rect">
            <a:avLst/>
          </a:prstGeom>
          <a:effectLst>
            <a:outerShdw blurRad="546100" dist="660400" dir="5460000" algn="ctr" rotWithShape="0">
              <a:srgbClr val="000000">
                <a:alpha val="5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72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780" y="239842"/>
            <a:ext cx="9818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Спасибо за внимание !</a:t>
            </a:r>
            <a:endParaRPr lang="ru-RU" sz="6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83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286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Comic Sans MS</vt:lpstr>
      <vt:lpstr>Copperplate Gothic Bold</vt:lpstr>
      <vt:lpstr>Тема Office</vt:lpstr>
      <vt:lpstr>Дэниел Киз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Дэниел Киз</dc:title>
  <dc:creator>265457</dc:creator>
  <cp:lastModifiedBy>265457</cp:lastModifiedBy>
  <cp:revision>6</cp:revision>
  <dcterms:created xsi:type="dcterms:W3CDTF">2018-05-18T04:57:41Z</dcterms:created>
  <dcterms:modified xsi:type="dcterms:W3CDTF">2018-05-25T03:48:07Z</dcterms:modified>
</cp:coreProperties>
</file>